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2" r:id="rId6"/>
    <p:sldId id="260" r:id="rId7"/>
    <p:sldId id="261"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164" y="-8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14.04.2020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14.04.2020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8229600" cy="3096344"/>
          </a:xfrm>
        </p:spPr>
        <p:txBody>
          <a:bodyPr>
            <a:normAutofit/>
          </a:bodyPr>
          <a:lstStyle/>
          <a:p>
            <a:r>
              <a:rPr lang="tt-RU" dirty="0" smtClean="0"/>
              <a:t>“Англиядән килгән кунаклар” тексты (стр 92,</a:t>
            </a:r>
            <a:br>
              <a:rPr lang="tt-RU" dirty="0" smtClean="0"/>
            </a:br>
            <a:r>
              <a:rPr lang="tt-RU" dirty="0" smtClean="0"/>
              <a:t> 7 упражнение)</a:t>
            </a:r>
            <a:endParaRPr lang="ru-RU" dirty="0"/>
          </a:p>
        </p:txBody>
      </p:sp>
    </p:spTree>
    <p:extLst>
      <p:ext uri="{BB962C8B-B14F-4D97-AF65-F5344CB8AC3E}">
        <p14:creationId xmlns:p14="http://schemas.microsoft.com/office/powerpoint/2010/main" val="4076596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5557232"/>
          </a:xfrm>
        </p:spPr>
        <p:txBody>
          <a:bodyPr>
            <a:normAutofit fontScale="90000"/>
          </a:bodyPr>
          <a:lstStyle/>
          <a:p>
            <a:r>
              <a:rPr lang="ru-RU" b="0" dirty="0">
                <a:solidFill>
                  <a:srgbClr val="FF0000"/>
                </a:solidFill>
              </a:rPr>
              <a:t>Прослушайте и укажите слова со звуком [ ә]: </a:t>
            </a:r>
            <a:r>
              <a:rPr lang="ru-RU" b="0" dirty="0" smtClean="0">
                <a:solidFill>
                  <a:srgbClr val="FF0000"/>
                </a:solidFill>
              </a:rPr>
              <a:t/>
            </a:r>
            <a:br>
              <a:rPr lang="ru-RU" b="0" dirty="0" smtClean="0">
                <a:solidFill>
                  <a:srgbClr val="FF0000"/>
                </a:solidFill>
              </a:rPr>
            </a:br>
            <a:r>
              <a:rPr lang="ru-RU" b="0" dirty="0" err="1" smtClean="0"/>
              <a:t>мәктәп</a:t>
            </a:r>
            <a:r>
              <a:rPr lang="ru-RU" b="0" dirty="0" smtClean="0"/>
              <a:t>,</a:t>
            </a:r>
            <a:br>
              <a:rPr lang="ru-RU" b="0" dirty="0" smtClean="0"/>
            </a:br>
            <a:r>
              <a:rPr lang="ru-RU" b="0" dirty="0" smtClean="0"/>
              <a:t> </a:t>
            </a:r>
            <a:r>
              <a:rPr lang="ru-RU" b="0" dirty="0" err="1"/>
              <a:t>инглизчә</a:t>
            </a:r>
            <a:r>
              <a:rPr lang="ru-RU" b="0" dirty="0"/>
              <a:t>, </a:t>
            </a:r>
            <a:r>
              <a:rPr lang="ru-RU" b="0" dirty="0" smtClean="0"/>
              <a:t/>
            </a:r>
            <a:br>
              <a:rPr lang="ru-RU" b="0" dirty="0" smtClean="0"/>
            </a:br>
            <a:r>
              <a:rPr lang="ru-RU" b="0" dirty="0" err="1" smtClean="0"/>
              <a:t>шигырьләр</a:t>
            </a:r>
            <a:r>
              <a:rPr lang="ru-RU" b="0" dirty="0"/>
              <a:t>,</a:t>
            </a:r>
            <a:br>
              <a:rPr lang="ru-RU" b="0" dirty="0"/>
            </a:br>
            <a:r>
              <a:rPr lang="ru-RU" b="0" dirty="0" err="1"/>
              <a:t>үзебезне</a:t>
            </a:r>
            <a:r>
              <a:rPr lang="ru-RU" b="0" dirty="0"/>
              <a:t>ӊ, </a:t>
            </a:r>
            <a:r>
              <a:rPr lang="ru-RU" b="0" dirty="0" smtClean="0"/>
              <a:t/>
            </a:r>
            <a:br>
              <a:rPr lang="ru-RU" b="0" dirty="0" smtClean="0"/>
            </a:br>
            <a:r>
              <a:rPr lang="ru-RU" b="0" dirty="0" err="1" smtClean="0"/>
              <a:t>әкиятләребезне</a:t>
            </a:r>
            <a:r>
              <a:rPr lang="ru-RU" b="0" dirty="0"/>
              <a:t>, </a:t>
            </a:r>
            <a:r>
              <a:rPr lang="ru-RU" b="0" dirty="0" err="1"/>
              <a:t>белемнәребезне</a:t>
            </a:r>
            <a:r>
              <a:rPr lang="ru-RU" b="0" dirty="0" smtClean="0"/>
              <a:t>,</a:t>
            </a:r>
            <a:br>
              <a:rPr lang="ru-RU" b="0" dirty="0" smtClean="0"/>
            </a:br>
            <a:r>
              <a:rPr lang="ru-RU" b="0" dirty="0" smtClean="0"/>
              <a:t> </a:t>
            </a:r>
            <a:r>
              <a:rPr lang="ru-RU" b="0" dirty="0" err="1"/>
              <a:t>өстәл</a:t>
            </a:r>
            <a:r>
              <a:rPr lang="ru-RU" b="0" dirty="0"/>
              <a:t>.</a:t>
            </a:r>
            <a:br>
              <a:rPr lang="ru-RU" b="0" dirty="0"/>
            </a:br>
            <a:endParaRPr lang="ru-RU" dirty="0"/>
          </a:p>
        </p:txBody>
      </p:sp>
    </p:spTree>
    <p:extLst>
      <p:ext uri="{BB962C8B-B14F-4D97-AF65-F5344CB8AC3E}">
        <p14:creationId xmlns:p14="http://schemas.microsoft.com/office/powerpoint/2010/main" val="1507461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320040"/>
            <a:ext cx="7242048" cy="5917272"/>
          </a:xfrm>
        </p:spPr>
        <p:txBody>
          <a:bodyPr>
            <a:normAutofit fontScale="90000"/>
          </a:bodyPr>
          <a:lstStyle/>
          <a:p>
            <a:r>
              <a:rPr lang="ru-RU" b="0" dirty="0">
                <a:solidFill>
                  <a:srgbClr val="FF0000"/>
                </a:solidFill>
                <a:latin typeface="yandex-sans"/>
              </a:rPr>
              <a:t>Укажите </a:t>
            </a:r>
            <a:r>
              <a:rPr lang="ru-RU" b="0" dirty="0" err="1">
                <a:solidFill>
                  <a:srgbClr val="FF0000"/>
                </a:solidFill>
                <a:latin typeface="yandex-sans"/>
              </a:rPr>
              <a:t>слова,отвечающие</a:t>
            </a:r>
            <a:r>
              <a:rPr lang="ru-RU" b="0" dirty="0">
                <a:solidFill>
                  <a:srgbClr val="FF0000"/>
                </a:solidFill>
                <a:latin typeface="yandex-sans"/>
              </a:rPr>
              <a:t> на вопрос </a:t>
            </a:r>
            <a:r>
              <a:rPr lang="ru-RU" b="0" dirty="0" err="1">
                <a:solidFill>
                  <a:srgbClr val="FF0000"/>
                </a:solidFill>
                <a:latin typeface="yandex-sans"/>
              </a:rPr>
              <a:t>кайда</a:t>
            </a:r>
            <a:r>
              <a:rPr lang="ru-RU" b="0" dirty="0">
                <a:solidFill>
                  <a:srgbClr val="FF0000"/>
                </a:solidFill>
                <a:latin typeface="yandex-sans"/>
              </a:rPr>
              <a:t>?: </a:t>
            </a:r>
            <a:r>
              <a:rPr lang="ru-RU" b="0" dirty="0" smtClean="0">
                <a:solidFill>
                  <a:srgbClr val="000000"/>
                </a:solidFill>
                <a:latin typeface="yandex-sans"/>
              </a:rPr>
              <a:t/>
            </a:r>
            <a:br>
              <a:rPr lang="ru-RU" b="0" dirty="0" smtClean="0">
                <a:solidFill>
                  <a:srgbClr val="000000"/>
                </a:solidFill>
                <a:latin typeface="yandex-sans"/>
              </a:rPr>
            </a:br>
            <a:r>
              <a:rPr lang="ru-RU" b="0" dirty="0" err="1" smtClean="0">
                <a:solidFill>
                  <a:srgbClr val="000000"/>
                </a:solidFill>
                <a:latin typeface="yandex-sans"/>
              </a:rPr>
              <a:t>Англиядә</a:t>
            </a:r>
            <a:r>
              <a:rPr lang="ru-RU" b="0" dirty="0">
                <a:solidFill>
                  <a:srgbClr val="000000"/>
                </a:solidFill>
                <a:latin typeface="yandex-sans"/>
              </a:rPr>
              <a:t>, </a:t>
            </a:r>
            <a:r>
              <a:rPr lang="ru-RU" b="0" dirty="0" smtClean="0">
                <a:solidFill>
                  <a:srgbClr val="000000"/>
                </a:solidFill>
                <a:latin typeface="yandex-sans"/>
              </a:rPr>
              <a:t/>
            </a:r>
            <a:br>
              <a:rPr lang="ru-RU" b="0" dirty="0" smtClean="0">
                <a:solidFill>
                  <a:srgbClr val="000000"/>
                </a:solidFill>
                <a:latin typeface="yandex-sans"/>
              </a:rPr>
            </a:br>
            <a:r>
              <a:rPr lang="ru-RU" b="0" dirty="0" err="1" smtClean="0">
                <a:solidFill>
                  <a:srgbClr val="000000"/>
                </a:solidFill>
                <a:latin typeface="yandex-sans"/>
              </a:rPr>
              <a:t>мәктәптә</a:t>
            </a:r>
            <a:r>
              <a:rPr lang="ru-RU" b="0" dirty="0">
                <a:solidFill>
                  <a:srgbClr val="000000"/>
                </a:solidFill>
                <a:latin typeface="yandex-sans"/>
              </a:rPr>
              <a:t>, </a:t>
            </a:r>
            <a:r>
              <a:rPr lang="ru-RU" b="0" dirty="0" smtClean="0">
                <a:solidFill>
                  <a:srgbClr val="000000"/>
                </a:solidFill>
                <a:latin typeface="yandex-sans"/>
              </a:rPr>
              <a:t/>
            </a:r>
            <a:br>
              <a:rPr lang="ru-RU" b="0" dirty="0" smtClean="0">
                <a:solidFill>
                  <a:srgbClr val="000000"/>
                </a:solidFill>
                <a:latin typeface="yandex-sans"/>
              </a:rPr>
            </a:br>
            <a:r>
              <a:rPr lang="ru-RU" b="0" dirty="0" err="1" smtClean="0">
                <a:solidFill>
                  <a:srgbClr val="000000"/>
                </a:solidFill>
                <a:latin typeface="yandex-sans"/>
              </a:rPr>
              <a:t>инглизчә</a:t>
            </a:r>
            <a:r>
              <a:rPr lang="ru-RU" b="0" dirty="0">
                <a:solidFill>
                  <a:srgbClr val="000000"/>
                </a:solidFill>
                <a:latin typeface="yandex-sans"/>
              </a:rPr>
              <a:t>,</a:t>
            </a:r>
            <a:br>
              <a:rPr lang="ru-RU" b="0" dirty="0">
                <a:solidFill>
                  <a:srgbClr val="000000"/>
                </a:solidFill>
                <a:latin typeface="yandex-sans"/>
              </a:rPr>
            </a:br>
            <a:r>
              <a:rPr lang="ru-RU" b="0" dirty="0" err="1">
                <a:solidFill>
                  <a:srgbClr val="000000"/>
                </a:solidFill>
                <a:latin typeface="yandex-sans"/>
              </a:rPr>
              <a:t>Татарстанда</a:t>
            </a:r>
            <a:r>
              <a:rPr lang="ru-RU" b="0" dirty="0">
                <a:solidFill>
                  <a:srgbClr val="000000"/>
                </a:solidFill>
                <a:latin typeface="yandex-sans"/>
              </a:rPr>
              <a:t>, </a:t>
            </a:r>
            <a:r>
              <a:rPr lang="ru-RU" b="0" dirty="0" smtClean="0">
                <a:solidFill>
                  <a:srgbClr val="000000"/>
                </a:solidFill>
                <a:latin typeface="yandex-sans"/>
              </a:rPr>
              <a:t/>
            </a:r>
            <a:br>
              <a:rPr lang="ru-RU" b="0" dirty="0" smtClean="0">
                <a:solidFill>
                  <a:srgbClr val="000000"/>
                </a:solidFill>
                <a:latin typeface="yandex-sans"/>
              </a:rPr>
            </a:br>
            <a:r>
              <a:rPr lang="ru-RU" b="0" dirty="0" err="1" smtClean="0">
                <a:solidFill>
                  <a:srgbClr val="000000"/>
                </a:solidFill>
                <a:latin typeface="yandex-sans"/>
              </a:rPr>
              <a:t>концертта</a:t>
            </a:r>
            <a:r>
              <a:rPr lang="ru-RU" b="0" dirty="0" smtClean="0">
                <a:solidFill>
                  <a:srgbClr val="000000"/>
                </a:solidFill>
                <a:latin typeface="yandex-sans"/>
              </a:rPr>
              <a:t>,</a:t>
            </a:r>
            <a:br>
              <a:rPr lang="ru-RU" b="0" dirty="0" smtClean="0">
                <a:solidFill>
                  <a:srgbClr val="000000"/>
                </a:solidFill>
                <a:latin typeface="yandex-sans"/>
              </a:rPr>
            </a:br>
            <a:r>
              <a:rPr lang="ru-RU" b="0" dirty="0" smtClean="0">
                <a:solidFill>
                  <a:srgbClr val="000000"/>
                </a:solidFill>
                <a:latin typeface="yandex-sans"/>
              </a:rPr>
              <a:t> </a:t>
            </a:r>
            <a:r>
              <a:rPr lang="ru-RU" b="0" dirty="0" err="1">
                <a:solidFill>
                  <a:srgbClr val="000000"/>
                </a:solidFill>
                <a:latin typeface="yandex-sans"/>
              </a:rPr>
              <a:t>кунакларны</a:t>
            </a:r>
            <a:r>
              <a:rPr lang="ru-RU" b="0" dirty="0">
                <a:solidFill>
                  <a:srgbClr val="000000"/>
                </a:solidFill>
                <a:latin typeface="yandex-sans"/>
              </a:rPr>
              <a:t>ӊ.</a:t>
            </a:r>
            <a:br>
              <a:rPr lang="ru-RU" b="0" dirty="0">
                <a:solidFill>
                  <a:srgbClr val="000000"/>
                </a:solidFill>
                <a:latin typeface="yandex-sans"/>
              </a:rPr>
            </a:br>
            <a:endParaRPr lang="ru-RU" dirty="0"/>
          </a:p>
        </p:txBody>
      </p:sp>
    </p:spTree>
    <p:extLst>
      <p:ext uri="{BB962C8B-B14F-4D97-AF65-F5344CB8AC3E}">
        <p14:creationId xmlns:p14="http://schemas.microsoft.com/office/powerpoint/2010/main" val="2486197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5701248"/>
          </a:xfrm>
        </p:spPr>
        <p:txBody>
          <a:bodyPr>
            <a:normAutofit fontScale="90000"/>
          </a:bodyPr>
          <a:lstStyle/>
          <a:p>
            <a:r>
              <a:rPr lang="ru-RU" b="0" dirty="0" err="1">
                <a:solidFill>
                  <a:srgbClr val="FF0000"/>
                </a:solidFill>
                <a:latin typeface="yandex-sans"/>
              </a:rPr>
              <a:t>Сүзлек</a:t>
            </a:r>
            <a:r>
              <a:rPr lang="ru-RU" b="0" dirty="0">
                <a:solidFill>
                  <a:srgbClr val="FF0000"/>
                </a:solidFill>
                <a:latin typeface="yandex-sans"/>
              </a:rPr>
              <a:t> </a:t>
            </a:r>
            <a:r>
              <a:rPr lang="ru-RU" b="0" dirty="0" err="1">
                <a:solidFill>
                  <a:srgbClr val="FF0000"/>
                </a:solidFill>
                <a:latin typeface="yandex-sans"/>
              </a:rPr>
              <a:t>белән</a:t>
            </a:r>
            <a:r>
              <a:rPr lang="ru-RU" b="0" dirty="0">
                <a:solidFill>
                  <a:srgbClr val="FF0000"/>
                </a:solidFill>
                <a:latin typeface="yandex-sans"/>
              </a:rPr>
              <a:t> </a:t>
            </a:r>
            <a:r>
              <a:rPr lang="ru-RU" b="0" dirty="0" err="1">
                <a:solidFill>
                  <a:srgbClr val="FF0000"/>
                </a:solidFill>
                <a:latin typeface="yandex-sans"/>
              </a:rPr>
              <a:t>эш</a:t>
            </a:r>
            <a:r>
              <a:rPr lang="ru-RU" b="0" dirty="0">
                <a:solidFill>
                  <a:srgbClr val="FF0000"/>
                </a:solidFill>
                <a:latin typeface="yandex-sans"/>
              </a:rPr>
              <a:t>.</a:t>
            </a:r>
            <a:r>
              <a:rPr lang="ru-RU" b="0" dirty="0">
                <a:solidFill>
                  <a:srgbClr val="000000"/>
                </a:solidFill>
                <a:latin typeface="yandex-sans"/>
              </a:rPr>
              <a:t/>
            </a:r>
            <a:br>
              <a:rPr lang="ru-RU" b="0" dirty="0">
                <a:solidFill>
                  <a:srgbClr val="000000"/>
                </a:solidFill>
                <a:latin typeface="yandex-sans"/>
              </a:rPr>
            </a:br>
            <a:r>
              <a:rPr lang="ru-RU" b="0" dirty="0" err="1">
                <a:solidFill>
                  <a:srgbClr val="000000"/>
                </a:solidFill>
                <a:latin typeface="yandex-sans"/>
              </a:rPr>
              <a:t>белемнәребез</a:t>
            </a:r>
            <a:r>
              <a:rPr lang="ru-RU" b="0" dirty="0">
                <a:solidFill>
                  <a:srgbClr val="000000"/>
                </a:solidFill>
                <a:latin typeface="yandex-sans"/>
              </a:rPr>
              <a:t> – наши знания</a:t>
            </a:r>
            <a:br>
              <a:rPr lang="ru-RU" b="0" dirty="0">
                <a:solidFill>
                  <a:srgbClr val="000000"/>
                </a:solidFill>
                <a:latin typeface="yandex-sans"/>
              </a:rPr>
            </a:br>
            <a:r>
              <a:rPr lang="ru-RU" b="0" dirty="0" err="1">
                <a:solidFill>
                  <a:srgbClr val="000000"/>
                </a:solidFill>
                <a:latin typeface="yandex-sans"/>
              </a:rPr>
              <a:t>үз</a:t>
            </a:r>
            <a:r>
              <a:rPr lang="ru-RU" b="0" dirty="0">
                <a:solidFill>
                  <a:srgbClr val="000000"/>
                </a:solidFill>
                <a:latin typeface="yandex-sans"/>
              </a:rPr>
              <a:t> </a:t>
            </a:r>
            <a:r>
              <a:rPr lang="ru-RU" b="0" dirty="0" err="1">
                <a:solidFill>
                  <a:srgbClr val="000000"/>
                </a:solidFill>
                <a:latin typeface="yandex-sans"/>
              </a:rPr>
              <a:t>илләре</a:t>
            </a:r>
            <a:r>
              <a:rPr lang="ru-RU" b="0" dirty="0">
                <a:solidFill>
                  <a:srgbClr val="000000"/>
                </a:solidFill>
                <a:latin typeface="yandex-sans"/>
              </a:rPr>
              <a:t> </a:t>
            </a:r>
            <a:r>
              <a:rPr lang="ru-RU" b="0" dirty="0" err="1">
                <a:solidFill>
                  <a:srgbClr val="000000"/>
                </a:solidFill>
                <a:latin typeface="yandex-sans"/>
              </a:rPr>
              <a:t>турында</a:t>
            </a:r>
            <a:r>
              <a:rPr lang="ru-RU" b="0" dirty="0">
                <a:solidFill>
                  <a:srgbClr val="000000"/>
                </a:solidFill>
                <a:latin typeface="yandex-sans"/>
              </a:rPr>
              <a:t> – о своей стране</a:t>
            </a:r>
            <a:br>
              <a:rPr lang="ru-RU" b="0" dirty="0">
                <a:solidFill>
                  <a:srgbClr val="000000"/>
                </a:solidFill>
                <a:latin typeface="yandex-sans"/>
              </a:rPr>
            </a:br>
            <a:r>
              <a:rPr lang="ru-RU" b="0" dirty="0" err="1">
                <a:solidFill>
                  <a:srgbClr val="000000"/>
                </a:solidFill>
                <a:latin typeface="yandex-sans"/>
              </a:rPr>
              <a:t>файдалы</a:t>
            </a:r>
            <a:r>
              <a:rPr lang="ru-RU" b="0" dirty="0">
                <a:solidFill>
                  <a:srgbClr val="000000"/>
                </a:solidFill>
                <a:latin typeface="yandex-sans"/>
              </a:rPr>
              <a:t> </a:t>
            </a:r>
            <a:r>
              <a:rPr lang="ru-RU" b="0" dirty="0" err="1">
                <a:solidFill>
                  <a:srgbClr val="000000"/>
                </a:solidFill>
                <a:latin typeface="yandex-sans"/>
              </a:rPr>
              <a:t>казылмалар</a:t>
            </a:r>
            <a:r>
              <a:rPr lang="ru-RU" b="0" dirty="0">
                <a:solidFill>
                  <a:srgbClr val="000000"/>
                </a:solidFill>
                <a:latin typeface="yandex-sans"/>
              </a:rPr>
              <a:t> – полезные ископаемые</a:t>
            </a:r>
            <a:br>
              <a:rPr lang="ru-RU" b="0" dirty="0">
                <a:solidFill>
                  <a:srgbClr val="000000"/>
                </a:solidFill>
                <a:latin typeface="yandex-sans"/>
              </a:rPr>
            </a:br>
            <a:r>
              <a:rPr lang="ru-RU" b="0" dirty="0" err="1">
                <a:solidFill>
                  <a:srgbClr val="000000"/>
                </a:solidFill>
                <a:latin typeface="yandex-sans"/>
              </a:rPr>
              <a:t>ниһаять</a:t>
            </a:r>
            <a:r>
              <a:rPr lang="ru-RU" b="0" dirty="0">
                <a:solidFill>
                  <a:srgbClr val="000000"/>
                </a:solidFill>
                <a:latin typeface="yandex-sans"/>
              </a:rPr>
              <a:t> – наконец</a:t>
            </a:r>
            <a:br>
              <a:rPr lang="ru-RU" b="0" dirty="0">
                <a:solidFill>
                  <a:srgbClr val="000000"/>
                </a:solidFill>
                <a:latin typeface="yandex-sans"/>
              </a:rPr>
            </a:br>
            <a:endParaRPr lang="ru-RU" dirty="0"/>
          </a:p>
        </p:txBody>
      </p:sp>
    </p:spTree>
    <p:extLst>
      <p:ext uri="{BB962C8B-B14F-4D97-AF65-F5344CB8AC3E}">
        <p14:creationId xmlns:p14="http://schemas.microsoft.com/office/powerpoint/2010/main" val="2998893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712968" cy="6480720"/>
          </a:xfrm>
        </p:spPr>
        <p:txBody>
          <a:bodyPr>
            <a:normAutofit/>
          </a:bodyPr>
          <a:lstStyle/>
          <a:p>
            <a:r>
              <a:rPr lang="tt-RU" sz="1800" dirty="0" smtClean="0">
                <a:solidFill>
                  <a:schemeClr val="tx1"/>
                </a:solidFill>
                <a:latin typeface="Times New Roman" panose="02020603050405020304" pitchFamily="18" charset="0"/>
                <a:cs typeface="Times New Roman" panose="02020603050405020304" pitchFamily="18" charset="0"/>
              </a:rPr>
              <a:t>Англиядән килгән кунаклар</a:t>
            </a:r>
            <a:br>
              <a:rPr lang="tt-RU" sz="1800" dirty="0" smtClean="0">
                <a:solidFill>
                  <a:schemeClr val="tx1"/>
                </a:solidFill>
                <a:latin typeface="Times New Roman" panose="02020603050405020304" pitchFamily="18" charset="0"/>
                <a:cs typeface="Times New Roman" panose="02020603050405020304" pitchFamily="18" charset="0"/>
              </a:rPr>
            </a:br>
            <a:r>
              <a:rPr lang="tt-RU" sz="2000" dirty="0" smtClean="0">
                <a:solidFill>
                  <a:schemeClr val="tx1"/>
                </a:solidFill>
                <a:latin typeface="Times New Roman" panose="02020603050405020304" pitchFamily="18" charset="0"/>
                <a:cs typeface="Times New Roman" panose="02020603050405020304" pitchFamily="18" charset="0"/>
              </a:rPr>
              <a:t>Мәктәп бер атна буе шау-гөр килде, чөнки Англиядән кунаклар килә. Без инглизчә җырлар, шигырьләр өйрәндек.Атна буе мәктәптә инглиз теле генә яңгырады. </a:t>
            </a:r>
            <a:br>
              <a:rPr lang="tt-RU" sz="2000" dirty="0" smtClean="0">
                <a:solidFill>
                  <a:schemeClr val="tx1"/>
                </a:solidFill>
                <a:latin typeface="Times New Roman" panose="02020603050405020304" pitchFamily="18" charset="0"/>
                <a:cs typeface="Times New Roman" panose="02020603050405020304" pitchFamily="18" charset="0"/>
              </a:rPr>
            </a:br>
            <a:r>
              <a:rPr lang="tt-RU" sz="2000" dirty="0" smtClean="0">
                <a:solidFill>
                  <a:schemeClr val="tx1"/>
                </a:solidFill>
                <a:latin typeface="Times New Roman" panose="02020603050405020304" pitchFamily="18" charset="0"/>
                <a:cs typeface="Times New Roman" panose="02020603050405020304" pitchFamily="18" charset="0"/>
              </a:rPr>
              <a:t>Ниһаять, көтелгән кунаклар мәктәптә. Менә алар тамаша залында.Без аларга зур концерт әзерләдек.Әлбәттә, инглизчә җырладык, сөйләдек, инглиз әкиятләрен уйнап күрсәттек.</a:t>
            </a:r>
            <a:br>
              <a:rPr lang="tt-RU" sz="2000" dirty="0" smtClean="0">
                <a:solidFill>
                  <a:schemeClr val="tx1"/>
                </a:solidFill>
                <a:latin typeface="Times New Roman" panose="02020603050405020304" pitchFamily="18" charset="0"/>
                <a:cs typeface="Times New Roman" panose="02020603050405020304" pitchFamily="18" charset="0"/>
              </a:rPr>
            </a:br>
            <a:r>
              <a:rPr lang="tt-RU" sz="2000" dirty="0" smtClean="0">
                <a:solidFill>
                  <a:schemeClr val="tx1"/>
                </a:solidFill>
                <a:latin typeface="Times New Roman" panose="02020603050405020304" pitchFamily="18" charset="0"/>
                <a:cs typeface="Times New Roman" panose="02020603050405020304" pitchFamily="18" charset="0"/>
              </a:rPr>
              <a:t>“Инглиз телен без Англиядә дә ишетәбез. Сез безне татар җырлары белән таныштырыгыз”,- диде кунакларның берсе.</a:t>
            </a:r>
            <a:br>
              <a:rPr lang="tt-RU" sz="2000" dirty="0" smtClean="0">
                <a:solidFill>
                  <a:schemeClr val="tx1"/>
                </a:solidFill>
                <a:latin typeface="Times New Roman" panose="02020603050405020304" pitchFamily="18" charset="0"/>
                <a:cs typeface="Times New Roman" panose="02020603050405020304" pitchFamily="18" charset="0"/>
              </a:rPr>
            </a:br>
            <a:r>
              <a:rPr lang="tt-RU" sz="2000" dirty="0" smtClean="0">
                <a:solidFill>
                  <a:schemeClr val="tx1"/>
                </a:solidFill>
                <a:latin typeface="Times New Roman" panose="02020603050405020304" pitchFamily="18" charset="0"/>
                <a:cs typeface="Times New Roman" panose="02020603050405020304" pitchFamily="18" charset="0"/>
              </a:rPr>
              <a:t>Кызганычка каршы, без татар җырларын белми идек шул...</a:t>
            </a:r>
            <a:br>
              <a:rPr lang="tt-RU" sz="2000" dirty="0" smtClean="0">
                <a:solidFill>
                  <a:schemeClr val="tx1"/>
                </a:solidFill>
                <a:latin typeface="Times New Roman" panose="02020603050405020304" pitchFamily="18" charset="0"/>
                <a:cs typeface="Times New Roman" panose="02020603050405020304" pitchFamily="18" charset="0"/>
              </a:rPr>
            </a:br>
            <a:r>
              <a:rPr lang="tt-RU" sz="2000" dirty="0" smtClean="0">
                <a:solidFill>
                  <a:schemeClr val="tx1"/>
                </a:solidFill>
                <a:latin typeface="Times New Roman" panose="02020603050405020304" pitchFamily="18" charset="0"/>
                <a:cs typeface="Times New Roman" panose="02020603050405020304" pitchFamily="18" charset="0"/>
              </a:rPr>
              <a:t>Концерттан соң түгәрәк өстәл янында кунаклар белән сөйләшү булды.Килгән кунаклар үз илләре турында сөйләделәр. Без дә аларга Англия турында белемнәребезне күрсәттек.</a:t>
            </a:r>
            <a:br>
              <a:rPr lang="tt-RU" sz="2000" dirty="0" smtClean="0">
                <a:solidFill>
                  <a:schemeClr val="tx1"/>
                </a:solidFill>
                <a:latin typeface="Times New Roman" panose="02020603050405020304" pitchFamily="18" charset="0"/>
                <a:cs typeface="Times New Roman" panose="02020603050405020304" pitchFamily="18" charset="0"/>
              </a:rPr>
            </a:br>
            <a:r>
              <a:rPr lang="tt-RU" sz="2000" dirty="0" smtClean="0">
                <a:solidFill>
                  <a:schemeClr val="tx1"/>
                </a:solidFill>
                <a:latin typeface="Times New Roman" panose="02020603050405020304" pitchFamily="18" charset="0"/>
                <a:cs typeface="Times New Roman" panose="02020603050405020304" pitchFamily="18" charset="0"/>
              </a:rPr>
              <a:t>Ләкин килгән кунакларның сораулары күбрәк Татарстан турында булды. Нинди генә сораулар бирмәделәр алар! Татарстанда күпме кеше яши? Территориясе зурмы? Нинди файдалы казылмалар бар? Нинди язучылар, шагыйрьләр бар? </a:t>
            </a:r>
            <a:br>
              <a:rPr lang="tt-RU" sz="2000" dirty="0" smtClean="0">
                <a:solidFill>
                  <a:schemeClr val="tx1"/>
                </a:solidFill>
                <a:latin typeface="Times New Roman" panose="02020603050405020304" pitchFamily="18" charset="0"/>
                <a:cs typeface="Times New Roman" panose="02020603050405020304" pitchFamily="18" charset="0"/>
              </a:rPr>
            </a:br>
            <a:r>
              <a:rPr lang="tt-RU" sz="2000" dirty="0" smtClean="0">
                <a:solidFill>
                  <a:schemeClr val="tx1"/>
                </a:solidFill>
                <a:latin typeface="Times New Roman" panose="02020603050405020304" pitchFamily="18" charset="0"/>
                <a:cs typeface="Times New Roman" panose="02020603050405020304" pitchFamily="18" charset="0"/>
              </a:rPr>
              <a:t>Кызганычка каршы, без барлык сорауларга да җавап бирә алмадык.Безгә бик оят булды. </a:t>
            </a:r>
            <a:endParaRPr lang="ru-RU"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0236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6205304"/>
          </a:xfrm>
        </p:spPr>
        <p:txBody>
          <a:bodyPr>
            <a:normAutofit fontScale="90000"/>
          </a:bodyPr>
          <a:lstStyle/>
          <a:p>
            <a:r>
              <a:rPr lang="ru-RU" b="0" dirty="0" smtClean="0">
                <a:solidFill>
                  <a:srgbClr val="FF0000"/>
                </a:solidFill>
                <a:latin typeface="yandex-sans"/>
              </a:rPr>
              <a:t>Перевести на русский язык: </a:t>
            </a:r>
            <a:r>
              <a:rPr lang="ru-RU" b="0" dirty="0" smtClean="0">
                <a:solidFill>
                  <a:srgbClr val="000000"/>
                </a:solidFill>
                <a:latin typeface="yandex-sans"/>
              </a:rPr>
              <a:t>Наконец</a:t>
            </a:r>
            <a:r>
              <a:rPr lang="ru-RU" b="0" dirty="0">
                <a:solidFill>
                  <a:srgbClr val="000000"/>
                </a:solidFill>
                <a:latin typeface="yandex-sans"/>
              </a:rPr>
              <a:t>, долгожданные гости в школе; и в Англии слышим; а мы не знали</a:t>
            </a:r>
            <a:br>
              <a:rPr lang="ru-RU" b="0" dirty="0">
                <a:solidFill>
                  <a:srgbClr val="000000"/>
                </a:solidFill>
                <a:latin typeface="yandex-sans"/>
              </a:rPr>
            </a:br>
            <a:r>
              <a:rPr lang="ru-RU" b="0" dirty="0">
                <a:solidFill>
                  <a:srgbClr val="000000"/>
                </a:solidFill>
                <a:latin typeface="yandex-sans"/>
              </a:rPr>
              <a:t>татарские песни; за круглым столом; приехавшие гости рассказали; какие</a:t>
            </a:r>
            <a:br>
              <a:rPr lang="ru-RU" b="0" dirty="0">
                <a:solidFill>
                  <a:srgbClr val="000000"/>
                </a:solidFill>
                <a:latin typeface="yandex-sans"/>
              </a:rPr>
            </a:br>
            <a:r>
              <a:rPr lang="ru-RU" b="0" dirty="0">
                <a:solidFill>
                  <a:srgbClr val="000000"/>
                </a:solidFill>
                <a:latin typeface="yandex-sans"/>
              </a:rPr>
              <a:t>полезные ископаемые есть; какие исторические города есть; к сожалению, не</a:t>
            </a:r>
            <a:br>
              <a:rPr lang="ru-RU" b="0" dirty="0">
                <a:solidFill>
                  <a:srgbClr val="000000"/>
                </a:solidFill>
                <a:latin typeface="yandex-sans"/>
              </a:rPr>
            </a:br>
            <a:r>
              <a:rPr lang="ru-RU" b="0" dirty="0">
                <a:solidFill>
                  <a:srgbClr val="000000"/>
                </a:solidFill>
                <a:latin typeface="yandex-sans"/>
              </a:rPr>
              <a:t>смогли ответить.</a:t>
            </a:r>
          </a:p>
        </p:txBody>
      </p:sp>
    </p:spTree>
    <p:extLst>
      <p:ext uri="{BB962C8B-B14F-4D97-AF65-F5344CB8AC3E}">
        <p14:creationId xmlns:p14="http://schemas.microsoft.com/office/powerpoint/2010/main" val="2964499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499176" cy="5917272"/>
          </a:xfrm>
        </p:spPr>
        <p:txBody>
          <a:bodyPr>
            <a:normAutofit/>
          </a:bodyPr>
          <a:lstStyle/>
          <a:p>
            <a:r>
              <a:rPr lang="ru-RU" sz="2800" b="0" dirty="0" err="1" smtClean="0">
                <a:solidFill>
                  <a:srgbClr val="FF0000"/>
                </a:solidFill>
                <a:latin typeface="Times New Roman" panose="02020603050405020304" pitchFamily="18" charset="0"/>
                <a:cs typeface="Times New Roman" panose="02020603050405020304" pitchFamily="18" charset="0"/>
              </a:rPr>
              <a:t>Сорауларга</a:t>
            </a:r>
            <a:r>
              <a:rPr lang="ru-RU" sz="2800" b="0" dirty="0" smtClean="0">
                <a:solidFill>
                  <a:srgbClr val="FF0000"/>
                </a:solidFill>
                <a:latin typeface="Times New Roman" panose="02020603050405020304" pitchFamily="18" charset="0"/>
                <a:cs typeface="Times New Roman" panose="02020603050405020304" pitchFamily="18" charset="0"/>
              </a:rPr>
              <a:t> </a:t>
            </a:r>
            <a:r>
              <a:rPr lang="ru-RU" sz="2800" b="0" dirty="0" err="1">
                <a:solidFill>
                  <a:srgbClr val="FF0000"/>
                </a:solidFill>
                <a:latin typeface="Times New Roman" panose="02020603050405020304" pitchFamily="18" charset="0"/>
                <a:cs typeface="Times New Roman" panose="02020603050405020304" pitchFamily="18" charset="0"/>
              </a:rPr>
              <a:t>җавап</a:t>
            </a:r>
            <a:r>
              <a:rPr lang="ru-RU" sz="2800" b="0" dirty="0">
                <a:solidFill>
                  <a:srgbClr val="FF0000"/>
                </a:solidFill>
                <a:latin typeface="Times New Roman" panose="02020603050405020304" pitchFamily="18" charset="0"/>
                <a:cs typeface="Times New Roman" panose="02020603050405020304" pitchFamily="18" charset="0"/>
              </a:rPr>
              <a:t> </a:t>
            </a:r>
            <a:r>
              <a:rPr lang="ru-RU" sz="2800" b="0" dirty="0" err="1" smtClean="0">
                <a:solidFill>
                  <a:srgbClr val="FF0000"/>
                </a:solidFill>
                <a:latin typeface="Times New Roman" panose="02020603050405020304" pitchFamily="18" charset="0"/>
                <a:cs typeface="Times New Roman" panose="02020603050405020304" pitchFamily="18" charset="0"/>
              </a:rPr>
              <a:t>бирегез</a:t>
            </a:r>
            <a:r>
              <a:rPr lang="ru-RU" sz="2800" b="0" dirty="0" smtClean="0">
                <a:solidFill>
                  <a:srgbClr val="FF0000"/>
                </a:solidFill>
                <a:latin typeface="Times New Roman" panose="02020603050405020304" pitchFamily="18" charset="0"/>
                <a:cs typeface="Times New Roman" panose="02020603050405020304" pitchFamily="18" charset="0"/>
              </a:rPr>
              <a:t>:</a:t>
            </a:r>
            <a:r>
              <a:rPr lang="ru-RU" sz="2800" b="0" dirty="0">
                <a:solidFill>
                  <a:srgbClr val="000000"/>
                </a:solidFill>
                <a:latin typeface="Times New Roman" panose="02020603050405020304" pitchFamily="18" charset="0"/>
                <a:cs typeface="Times New Roman" panose="02020603050405020304" pitchFamily="18" charset="0"/>
              </a:rPr>
              <a:t/>
            </a:r>
            <a:br>
              <a:rPr lang="ru-RU" sz="2800" b="0" dirty="0">
                <a:solidFill>
                  <a:srgbClr val="000000"/>
                </a:solidFill>
                <a:latin typeface="Times New Roman" panose="02020603050405020304" pitchFamily="18" charset="0"/>
                <a:cs typeface="Times New Roman" panose="02020603050405020304" pitchFamily="18" charset="0"/>
              </a:rPr>
            </a:b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Вакыйга</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кайда</a:t>
            </a:r>
            <a:r>
              <a:rPr lang="ru-RU" sz="2800" b="0" dirty="0">
                <a:solidFill>
                  <a:srgbClr val="000000"/>
                </a:solidFill>
                <a:latin typeface="Times New Roman" panose="02020603050405020304" pitchFamily="18" charset="0"/>
                <a:cs typeface="Times New Roman" panose="02020603050405020304" pitchFamily="18" charset="0"/>
              </a:rPr>
              <a:t> бара?</a:t>
            </a:r>
            <a:br>
              <a:rPr lang="ru-RU" sz="2800" b="0" dirty="0">
                <a:solidFill>
                  <a:srgbClr val="000000"/>
                </a:solidFill>
                <a:latin typeface="Times New Roman" panose="02020603050405020304" pitchFamily="18" charset="0"/>
                <a:cs typeface="Times New Roman" panose="02020603050405020304" pitchFamily="18" charset="0"/>
              </a:rPr>
            </a:b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Текстта</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сүз</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кемнәр</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турында</a:t>
            </a:r>
            <a:r>
              <a:rPr lang="ru-RU" sz="2800" b="0" dirty="0">
                <a:solidFill>
                  <a:srgbClr val="000000"/>
                </a:solidFill>
                <a:latin typeface="Times New Roman" panose="02020603050405020304" pitchFamily="18" charset="0"/>
                <a:cs typeface="Times New Roman" panose="02020603050405020304" pitchFamily="18" charset="0"/>
              </a:rPr>
              <a:t> бара?</a:t>
            </a:r>
            <a:br>
              <a:rPr lang="ru-RU" sz="2800" b="0" dirty="0">
                <a:solidFill>
                  <a:srgbClr val="000000"/>
                </a:solidFill>
                <a:latin typeface="Times New Roman" panose="02020603050405020304" pitchFamily="18" charset="0"/>
                <a:cs typeface="Times New Roman" panose="02020603050405020304" pitchFamily="18" charset="0"/>
              </a:rPr>
            </a:b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Алар</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Англиядән</a:t>
            </a:r>
            <a:r>
              <a:rPr lang="ru-RU" sz="2800" b="0" dirty="0">
                <a:solidFill>
                  <a:srgbClr val="000000"/>
                </a:solidFill>
                <a:latin typeface="Times New Roman" panose="02020603050405020304" pitchFamily="18" charset="0"/>
                <a:cs typeface="Times New Roman" panose="02020603050405020304" pitchFamily="18" charset="0"/>
              </a:rPr>
              <a:t> кая </a:t>
            </a:r>
            <a:r>
              <a:rPr lang="ru-RU" sz="2800" b="0" dirty="0" err="1">
                <a:solidFill>
                  <a:srgbClr val="000000"/>
                </a:solidFill>
                <a:latin typeface="Times New Roman" panose="02020603050405020304" pitchFamily="18" charset="0"/>
                <a:cs typeface="Times New Roman" panose="02020603050405020304" pitchFamily="18" charset="0"/>
              </a:rPr>
              <a:t>килгәннәр</a:t>
            </a:r>
            <a:r>
              <a:rPr lang="ru-RU" sz="2800" b="0" dirty="0">
                <a:solidFill>
                  <a:srgbClr val="000000"/>
                </a:solidFill>
                <a:latin typeface="Times New Roman" panose="02020603050405020304" pitchFamily="18" charset="0"/>
                <a:cs typeface="Times New Roman" panose="02020603050405020304" pitchFamily="18" charset="0"/>
              </a:rPr>
              <a:t>?</a:t>
            </a:r>
            <a:br>
              <a:rPr lang="ru-RU" sz="2800" b="0" dirty="0">
                <a:solidFill>
                  <a:srgbClr val="000000"/>
                </a:solidFill>
                <a:latin typeface="Times New Roman" panose="02020603050405020304" pitchFamily="18" charset="0"/>
                <a:cs typeface="Times New Roman" panose="02020603050405020304" pitchFamily="18" charset="0"/>
              </a:rPr>
            </a:b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Укучылар</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нинди</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телдә</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сөйләштеләр</a:t>
            </a:r>
            <a:r>
              <a:rPr lang="ru-RU" sz="2800" b="0" dirty="0">
                <a:solidFill>
                  <a:srgbClr val="000000"/>
                </a:solidFill>
                <a:latin typeface="Times New Roman" panose="02020603050405020304" pitchFamily="18" charset="0"/>
                <a:cs typeface="Times New Roman" panose="02020603050405020304" pitchFamily="18" charset="0"/>
              </a:rPr>
              <a:t>?</a:t>
            </a:r>
            <a:br>
              <a:rPr lang="ru-RU" sz="2800" b="0" dirty="0">
                <a:solidFill>
                  <a:srgbClr val="000000"/>
                </a:solidFill>
                <a:latin typeface="Times New Roman" panose="02020603050405020304" pitchFamily="18" charset="0"/>
                <a:cs typeface="Times New Roman" panose="02020603050405020304" pitchFamily="18" charset="0"/>
              </a:rPr>
            </a:br>
            <a:r>
              <a:rPr lang="ru-RU" sz="2800" b="0" dirty="0">
                <a:solidFill>
                  <a:srgbClr val="000000"/>
                </a:solidFill>
                <a:latin typeface="Times New Roman" panose="02020603050405020304" pitchFamily="18" charset="0"/>
                <a:cs typeface="Times New Roman" panose="02020603050405020304" pitchFamily="18" charset="0"/>
              </a:rPr>
              <a:t> Англия </a:t>
            </a:r>
            <a:r>
              <a:rPr lang="ru-RU" sz="2800" b="0" dirty="0" err="1">
                <a:solidFill>
                  <a:srgbClr val="000000"/>
                </a:solidFill>
                <a:latin typeface="Times New Roman" panose="02020603050405020304" pitchFamily="18" charset="0"/>
                <a:cs typeface="Times New Roman" panose="02020603050405020304" pitchFamily="18" charset="0"/>
              </a:rPr>
              <a:t>кунаклары</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нинди</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теләк</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белдерделәр</a:t>
            </a:r>
            <a:r>
              <a:rPr lang="ru-RU" sz="2800" b="0" dirty="0">
                <a:solidFill>
                  <a:srgbClr val="000000"/>
                </a:solidFill>
                <a:latin typeface="Times New Roman" panose="02020603050405020304" pitchFamily="18" charset="0"/>
                <a:cs typeface="Times New Roman" panose="02020603050405020304" pitchFamily="18" charset="0"/>
              </a:rPr>
              <a:t>?</a:t>
            </a:r>
            <a:br>
              <a:rPr lang="ru-RU" sz="2800" b="0" dirty="0">
                <a:solidFill>
                  <a:srgbClr val="000000"/>
                </a:solidFill>
                <a:latin typeface="Times New Roman" panose="02020603050405020304" pitchFamily="18" charset="0"/>
                <a:cs typeface="Times New Roman" panose="02020603050405020304" pitchFamily="18" charset="0"/>
              </a:rPr>
            </a:b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Укучылар</a:t>
            </a:r>
            <a:r>
              <a:rPr lang="ru-RU" sz="2800" b="0" dirty="0">
                <a:solidFill>
                  <a:srgbClr val="000000"/>
                </a:solidFill>
                <a:latin typeface="Times New Roman" panose="02020603050405020304" pitchFamily="18" charset="0"/>
                <a:cs typeface="Times New Roman" panose="02020603050405020304" pitchFamily="18" charset="0"/>
              </a:rPr>
              <a:t> татар </a:t>
            </a:r>
            <a:r>
              <a:rPr lang="ru-RU" sz="2800" b="0" dirty="0" err="1">
                <a:solidFill>
                  <a:srgbClr val="000000"/>
                </a:solidFill>
                <a:latin typeface="Times New Roman" panose="02020603050405020304" pitchFamily="18" charset="0"/>
                <a:cs typeface="Times New Roman" panose="02020603050405020304" pitchFamily="18" charset="0"/>
              </a:rPr>
              <a:t>җырларын</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белә</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идеме</a:t>
            </a:r>
            <a:r>
              <a:rPr lang="ru-RU" sz="2800" b="0" dirty="0">
                <a:solidFill>
                  <a:srgbClr val="000000"/>
                </a:solidFill>
                <a:latin typeface="Times New Roman" panose="02020603050405020304" pitchFamily="18" charset="0"/>
                <a:cs typeface="Times New Roman" panose="02020603050405020304" pitchFamily="18" charset="0"/>
              </a:rPr>
              <a:t>?</a:t>
            </a:r>
            <a:br>
              <a:rPr lang="ru-RU" sz="2800" b="0" dirty="0">
                <a:solidFill>
                  <a:srgbClr val="000000"/>
                </a:solidFill>
                <a:latin typeface="Times New Roman" panose="02020603050405020304" pitchFamily="18" charset="0"/>
                <a:cs typeface="Times New Roman" panose="02020603050405020304" pitchFamily="18" charset="0"/>
              </a:rPr>
            </a:b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Укучыларга</a:t>
            </a:r>
            <a:r>
              <a:rPr lang="ru-RU" sz="2800" b="0" dirty="0">
                <a:solidFill>
                  <a:srgbClr val="000000"/>
                </a:solidFill>
                <a:latin typeface="Times New Roman" panose="02020603050405020304" pitchFamily="18" charset="0"/>
                <a:cs typeface="Times New Roman" panose="02020603050405020304" pitchFamily="18" charset="0"/>
              </a:rPr>
              <a:t> ни </a:t>
            </a:r>
            <a:r>
              <a:rPr lang="ru-RU" sz="2800" b="0" dirty="0" err="1">
                <a:solidFill>
                  <a:srgbClr val="000000"/>
                </a:solidFill>
                <a:latin typeface="Times New Roman" panose="02020603050405020304" pitchFamily="18" charset="0"/>
                <a:cs typeface="Times New Roman" panose="02020603050405020304" pitchFamily="18" charset="0"/>
              </a:rPr>
              <a:t>өчен</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оят</a:t>
            </a:r>
            <a:r>
              <a:rPr lang="ru-RU" sz="2800" b="0" dirty="0">
                <a:solidFill>
                  <a:srgbClr val="000000"/>
                </a:solidFill>
                <a:latin typeface="Times New Roman" panose="02020603050405020304" pitchFamily="18" charset="0"/>
                <a:cs typeface="Times New Roman" panose="02020603050405020304" pitchFamily="18" charset="0"/>
              </a:rPr>
              <a:t> </a:t>
            </a:r>
            <a:r>
              <a:rPr lang="ru-RU" sz="2800" b="0" dirty="0" err="1">
                <a:solidFill>
                  <a:srgbClr val="000000"/>
                </a:solidFill>
                <a:latin typeface="Times New Roman" panose="02020603050405020304" pitchFamily="18" charset="0"/>
                <a:cs typeface="Times New Roman" panose="02020603050405020304" pitchFamily="18" charset="0"/>
              </a:rPr>
              <a:t>булды</a:t>
            </a:r>
            <a:r>
              <a:rPr lang="ru-RU" sz="2800" b="0" dirty="0" smtClean="0">
                <a:solidFill>
                  <a:srgbClr val="000000"/>
                </a:solidFill>
                <a:latin typeface="Times New Roman" panose="02020603050405020304" pitchFamily="18" charset="0"/>
                <a:cs typeface="Times New Roman" panose="02020603050405020304" pitchFamily="18" charset="0"/>
              </a:rPr>
              <a:t>?</a:t>
            </a:r>
            <a:br>
              <a:rPr lang="ru-RU" sz="2800" b="0" dirty="0" smtClean="0">
                <a:solidFill>
                  <a:srgbClr val="000000"/>
                </a:solidFill>
                <a:latin typeface="Times New Roman" panose="02020603050405020304" pitchFamily="18" charset="0"/>
                <a:cs typeface="Times New Roman" panose="02020603050405020304" pitchFamily="18" charset="0"/>
              </a:rPr>
            </a:br>
            <a:endParaRPr lang="ru-RU" sz="2800" b="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3526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435608" y="274320"/>
            <a:ext cx="7498080" cy="5746968"/>
          </a:xfrm>
        </p:spPr>
        <p:txBody>
          <a:bodyPr/>
          <a:lstStyle/>
          <a:p>
            <a:r>
              <a:rPr lang="tt-RU" dirty="0" smtClean="0"/>
              <a:t>Өй эше:</a:t>
            </a:r>
            <a:br>
              <a:rPr lang="tt-RU" dirty="0" smtClean="0"/>
            </a:br>
            <a:r>
              <a:rPr lang="tt-RU" dirty="0" smtClean="0"/>
              <a:t>1) </a:t>
            </a:r>
            <a:r>
              <a:rPr lang="tt-RU" smtClean="0"/>
              <a:t>Пишите распросстранив </a:t>
            </a:r>
            <a:r>
              <a:rPr lang="tt-RU" dirty="0" smtClean="0"/>
              <a:t>предложение.</a:t>
            </a:r>
            <a:br>
              <a:rPr lang="tt-RU" dirty="0" smtClean="0"/>
            </a:br>
            <a:r>
              <a:rPr lang="tt-RU" dirty="0">
                <a:solidFill>
                  <a:srgbClr val="FF0000"/>
                </a:solidFill>
              </a:rPr>
              <a:t>К</a:t>
            </a:r>
            <a:r>
              <a:rPr lang="tt-RU" dirty="0" smtClean="0">
                <a:solidFill>
                  <a:srgbClr val="FF0000"/>
                </a:solidFill>
              </a:rPr>
              <a:t>унаклар килә.</a:t>
            </a:r>
            <a:br>
              <a:rPr lang="tt-RU" dirty="0" smtClean="0">
                <a:solidFill>
                  <a:srgbClr val="FF0000"/>
                </a:solidFill>
              </a:rPr>
            </a:br>
            <a:endParaRPr lang="ru-RU" dirty="0">
              <a:solidFill>
                <a:srgbClr val="FF0000"/>
              </a:solidFill>
            </a:endParaRPr>
          </a:p>
        </p:txBody>
      </p:sp>
    </p:spTree>
    <p:extLst>
      <p:ext uri="{BB962C8B-B14F-4D97-AF65-F5344CB8AC3E}">
        <p14:creationId xmlns:p14="http://schemas.microsoft.com/office/powerpoint/2010/main" val="6303457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134</TotalTime>
  <Words>60</Words>
  <Application>Microsoft Office PowerPoint</Application>
  <PresentationFormat>Экран (4:3)</PresentationFormat>
  <Paragraphs>8</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Солнцестояние</vt:lpstr>
      <vt:lpstr>“Англиядән килгән кунаклар” тексты (стр 92,  7 упражнение)</vt:lpstr>
      <vt:lpstr>Прослушайте и укажите слова со звуком [ ә]:  мәктәп,  инглизчә,  шигырьләр, үзебезнеӊ,  әкиятләребезне, белемнәребезне,  өстәл. </vt:lpstr>
      <vt:lpstr>Укажите слова,отвечающие на вопрос кайда?:  Англиядә,  мәктәптә,  инглизчә, Татарстанда,  концертта,  кунакларныӊ. </vt:lpstr>
      <vt:lpstr>Сүзлек белән эш. белемнәребез – наши знания үз илләре турында – о своей стране файдалы казылмалар – полезные ископаемые ниһаять – наконец </vt:lpstr>
      <vt:lpstr>Англиядән килгән кунаклар Мәктәп бер атна буе шау-гөр килде, чөнки Англиядән кунаклар килә. Без инглизчә җырлар, шигырьләр өйрәндек.Атна буе мәктәптә инглиз теле генә яңгырады.  Ниһаять, көтелгән кунаклар мәктәптә. Менә алар тамаша залында.Без аларга зур концерт әзерләдек.Әлбәттә, инглизчә җырладык, сөйләдек, инглиз әкиятләрен уйнап күрсәттек. “Инглиз телен без Англиядә дә ишетәбез. Сез безне татар җырлары белән таныштырыгыз”,- диде кунакларның берсе. Кызганычка каршы, без татар җырларын белми идек шул... Концерттан соң түгәрәк өстәл янында кунаклар белән сөйләшү булды.Килгән кунаклар үз илләре турында сөйләделәр. Без дә аларга Англия турында белемнәребезне күрсәттек. Ләкин килгән кунакларның сораулары күбрәк Татарстан турында булды. Нинди генә сораулар бирмәделәр алар! Татарстанда күпме кеше яши? Территориясе зурмы? Нинди файдалы казылмалар бар? Нинди язучылар, шагыйрьләр бар?  Кызганычка каршы, без барлык сорауларга да җавап бирә алмадык.Безгә бик оят булды. </vt:lpstr>
      <vt:lpstr>Перевести на русский язык: Наконец, долгожданные гости в школе; и в Англии слышим; а мы не знали татарские песни; за круглым столом; приехавшие гости рассказали; какие полезные ископаемые есть; какие исторические города есть; к сожалению, не смогли ответить.</vt:lpstr>
      <vt:lpstr>Сорауларга җавап бирегез:  Вакыйга кайда бара?  Текстта сүз кемнәр турында бара?  Алар Англиядән кая килгәннәр?  Укучылар нинди телдә сөйләштеләр?  Англия кунаклары нинди теләк белдерделәр?  Укучылар татар җырларын белә идеме?  Укучыларга ни өчен оят булды? </vt:lpstr>
      <vt:lpstr>Өй эше: 1) Пишите распросстранив предложение. Кунаклар килә.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“Англиядән килгән кунаклар” тексты (стр 92,  7 упражнение)</dc:title>
  <dc:creator>Sania</dc:creator>
  <cp:lastModifiedBy>yinsaf89@gmail.com</cp:lastModifiedBy>
  <cp:revision>7</cp:revision>
  <dcterms:created xsi:type="dcterms:W3CDTF">2020-04-05T18:19:06Z</dcterms:created>
  <dcterms:modified xsi:type="dcterms:W3CDTF">2020-04-14T17:52:24Z</dcterms:modified>
</cp:coreProperties>
</file>